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7" r:id="rId3"/>
    <p:sldId id="278" r:id="rId4"/>
    <p:sldId id="256" r:id="rId5"/>
    <p:sldId id="257" r:id="rId6"/>
    <p:sldId id="258" r:id="rId7"/>
    <p:sldId id="259" r:id="rId8"/>
    <p:sldId id="271" r:id="rId9"/>
    <p:sldId id="273" r:id="rId10"/>
    <p:sldId id="260" r:id="rId11"/>
    <p:sldId id="261" r:id="rId12"/>
    <p:sldId id="262" r:id="rId13"/>
    <p:sldId id="263" r:id="rId14"/>
    <p:sldId id="264" r:id="rId15"/>
    <p:sldId id="265" r:id="rId16"/>
    <p:sldId id="266" r:id="rId17"/>
    <p:sldId id="26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2A7AFC3-9FA2-4C5E-B650-30A192CFB967}" type="datetimeFigureOut">
              <a:rPr lang="en-AU" smtClean="0"/>
              <a:pPr/>
              <a:t>25/04/2014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557557-055D-4602-B944-A618F64B1645}" type="slidenum">
              <a:rPr lang="en-AU" smtClean="0"/>
              <a:pPr/>
              <a:t>‹#›</a:t>
            </a:fld>
            <a:endParaRPr lang="en-AU"/>
          </a:p>
        </p:txBody>
      </p:sp>
    </p:spTree>
    <p:extLst>
      <p:ext uri="{BB962C8B-B14F-4D97-AF65-F5344CB8AC3E}">
        <p14:creationId xmlns:p14="http://schemas.microsoft.com/office/powerpoint/2010/main" val="2266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2A7AFC3-9FA2-4C5E-B650-30A192CFB967}" type="datetimeFigureOut">
              <a:rPr lang="en-AU" smtClean="0"/>
              <a:pPr/>
              <a:t>25/04/2014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557557-055D-4602-B944-A618F64B1645}" type="slidenum">
              <a:rPr lang="en-AU" smtClean="0"/>
              <a:pPr/>
              <a:t>‹#›</a:t>
            </a:fld>
            <a:endParaRPr lang="en-AU"/>
          </a:p>
        </p:txBody>
      </p:sp>
    </p:spTree>
    <p:extLst>
      <p:ext uri="{BB962C8B-B14F-4D97-AF65-F5344CB8AC3E}">
        <p14:creationId xmlns:p14="http://schemas.microsoft.com/office/powerpoint/2010/main" val="60305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2A7AFC3-9FA2-4C5E-B650-30A192CFB967}" type="datetimeFigureOut">
              <a:rPr lang="en-AU" smtClean="0"/>
              <a:pPr/>
              <a:t>25/04/2014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557557-055D-4602-B944-A618F64B1645}" type="slidenum">
              <a:rPr lang="en-AU" smtClean="0"/>
              <a:pPr/>
              <a:t>‹#›</a:t>
            </a:fld>
            <a:endParaRPr lang="en-AU"/>
          </a:p>
        </p:txBody>
      </p:sp>
    </p:spTree>
    <p:extLst>
      <p:ext uri="{BB962C8B-B14F-4D97-AF65-F5344CB8AC3E}">
        <p14:creationId xmlns:p14="http://schemas.microsoft.com/office/powerpoint/2010/main" val="387319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2A7AFC3-9FA2-4C5E-B650-30A192CFB967}" type="datetimeFigureOut">
              <a:rPr lang="en-AU" smtClean="0"/>
              <a:pPr/>
              <a:t>25/04/2014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557557-055D-4602-B944-A618F64B1645}" type="slidenum">
              <a:rPr lang="en-AU" smtClean="0"/>
              <a:pPr/>
              <a:t>‹#›</a:t>
            </a:fld>
            <a:endParaRPr lang="en-AU"/>
          </a:p>
        </p:txBody>
      </p:sp>
    </p:spTree>
    <p:extLst>
      <p:ext uri="{BB962C8B-B14F-4D97-AF65-F5344CB8AC3E}">
        <p14:creationId xmlns:p14="http://schemas.microsoft.com/office/powerpoint/2010/main" val="358365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7AFC3-9FA2-4C5E-B650-30A192CFB967}" type="datetimeFigureOut">
              <a:rPr lang="en-AU" smtClean="0"/>
              <a:pPr/>
              <a:t>25/04/2014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8557557-055D-4602-B944-A618F64B1645}" type="slidenum">
              <a:rPr lang="en-AU" smtClean="0"/>
              <a:pPr/>
              <a:t>‹#›</a:t>
            </a:fld>
            <a:endParaRPr lang="en-AU"/>
          </a:p>
        </p:txBody>
      </p:sp>
    </p:spTree>
    <p:extLst>
      <p:ext uri="{BB962C8B-B14F-4D97-AF65-F5344CB8AC3E}">
        <p14:creationId xmlns:p14="http://schemas.microsoft.com/office/powerpoint/2010/main" val="339942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2A7AFC3-9FA2-4C5E-B650-30A192CFB967}" type="datetimeFigureOut">
              <a:rPr lang="en-AU" smtClean="0"/>
              <a:pPr/>
              <a:t>25/04/2014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557557-055D-4602-B944-A618F64B1645}" type="slidenum">
              <a:rPr lang="en-AU" smtClean="0"/>
              <a:pPr/>
              <a:t>‹#›</a:t>
            </a:fld>
            <a:endParaRPr lang="en-AU"/>
          </a:p>
        </p:txBody>
      </p:sp>
    </p:spTree>
    <p:extLst>
      <p:ext uri="{BB962C8B-B14F-4D97-AF65-F5344CB8AC3E}">
        <p14:creationId xmlns:p14="http://schemas.microsoft.com/office/powerpoint/2010/main" val="118221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2A7AFC3-9FA2-4C5E-B650-30A192CFB967}" type="datetimeFigureOut">
              <a:rPr lang="en-AU" smtClean="0"/>
              <a:pPr/>
              <a:t>25/04/2014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8557557-055D-4602-B944-A618F64B1645}" type="slidenum">
              <a:rPr lang="en-AU" smtClean="0"/>
              <a:pPr/>
              <a:t>‹#›</a:t>
            </a:fld>
            <a:endParaRPr lang="en-AU"/>
          </a:p>
        </p:txBody>
      </p:sp>
    </p:spTree>
    <p:extLst>
      <p:ext uri="{BB962C8B-B14F-4D97-AF65-F5344CB8AC3E}">
        <p14:creationId xmlns:p14="http://schemas.microsoft.com/office/powerpoint/2010/main" val="395658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2A7AFC3-9FA2-4C5E-B650-30A192CFB967}" type="datetimeFigureOut">
              <a:rPr lang="en-AU" smtClean="0"/>
              <a:pPr/>
              <a:t>25/04/2014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8557557-055D-4602-B944-A618F64B1645}" type="slidenum">
              <a:rPr lang="en-AU" smtClean="0"/>
              <a:pPr/>
              <a:t>‹#›</a:t>
            </a:fld>
            <a:endParaRPr lang="en-AU"/>
          </a:p>
        </p:txBody>
      </p:sp>
    </p:spTree>
    <p:extLst>
      <p:ext uri="{BB962C8B-B14F-4D97-AF65-F5344CB8AC3E}">
        <p14:creationId xmlns:p14="http://schemas.microsoft.com/office/powerpoint/2010/main" val="70988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7AFC3-9FA2-4C5E-B650-30A192CFB967}" type="datetimeFigureOut">
              <a:rPr lang="en-AU" smtClean="0"/>
              <a:pPr/>
              <a:t>25/04/2014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8557557-055D-4602-B944-A618F64B1645}" type="slidenum">
              <a:rPr lang="en-AU" smtClean="0"/>
              <a:pPr/>
              <a:t>‹#›</a:t>
            </a:fld>
            <a:endParaRPr lang="en-AU"/>
          </a:p>
        </p:txBody>
      </p:sp>
    </p:spTree>
    <p:extLst>
      <p:ext uri="{BB962C8B-B14F-4D97-AF65-F5344CB8AC3E}">
        <p14:creationId xmlns:p14="http://schemas.microsoft.com/office/powerpoint/2010/main" val="249381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7AFC3-9FA2-4C5E-B650-30A192CFB967}" type="datetimeFigureOut">
              <a:rPr lang="en-AU" smtClean="0"/>
              <a:pPr/>
              <a:t>25/04/2014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557557-055D-4602-B944-A618F64B1645}" type="slidenum">
              <a:rPr lang="en-AU" smtClean="0"/>
              <a:pPr/>
              <a:t>‹#›</a:t>
            </a:fld>
            <a:endParaRPr lang="en-AU"/>
          </a:p>
        </p:txBody>
      </p:sp>
    </p:spTree>
    <p:extLst>
      <p:ext uri="{BB962C8B-B14F-4D97-AF65-F5344CB8AC3E}">
        <p14:creationId xmlns:p14="http://schemas.microsoft.com/office/powerpoint/2010/main" val="144805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7AFC3-9FA2-4C5E-B650-30A192CFB967}" type="datetimeFigureOut">
              <a:rPr lang="en-AU" smtClean="0"/>
              <a:pPr/>
              <a:t>25/04/2014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8557557-055D-4602-B944-A618F64B1645}" type="slidenum">
              <a:rPr lang="en-AU" smtClean="0"/>
              <a:pPr/>
              <a:t>‹#›</a:t>
            </a:fld>
            <a:endParaRPr lang="en-AU"/>
          </a:p>
        </p:txBody>
      </p:sp>
    </p:spTree>
    <p:extLst>
      <p:ext uri="{BB962C8B-B14F-4D97-AF65-F5344CB8AC3E}">
        <p14:creationId xmlns:p14="http://schemas.microsoft.com/office/powerpoint/2010/main" val="89739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7AFC3-9FA2-4C5E-B650-30A192CFB967}" type="datetimeFigureOut">
              <a:rPr lang="en-AU" smtClean="0"/>
              <a:pPr/>
              <a:t>25/04/2014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57557-055D-4602-B944-A618F64B1645}" type="slidenum">
              <a:rPr lang="en-AU" smtClean="0"/>
              <a:pPr/>
              <a:t>‹#›</a:t>
            </a:fld>
            <a:endParaRPr lang="en-AU"/>
          </a:p>
        </p:txBody>
      </p:sp>
    </p:spTree>
    <p:extLst>
      <p:ext uri="{BB962C8B-B14F-4D97-AF65-F5344CB8AC3E}">
        <p14:creationId xmlns:p14="http://schemas.microsoft.com/office/powerpoint/2010/main" val="267251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microsoft.com/office/2007/relationships/hdphoto" Target="../media/hdphoto2.wdp"/><Relationship Id="rId5" Type="http://schemas.openxmlformats.org/officeDocument/2006/relationships/image" Target="../media/image3.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C:\Users\Sizes\Documents\Port Augusta\Congress\Angorichina Camp 13\DSCF821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aintBrush/>
                    </a14:imgEffect>
                    <a14:imgEffect>
                      <a14:saturation sat="200000"/>
                    </a14:imgEffect>
                  </a14:imgLayer>
                </a14:imgProps>
              </a:ext>
              <a:ext uri="{28A0092B-C50C-407E-A947-70E740481C1C}">
                <a14:useLocalDpi xmlns:a14="http://schemas.microsoft.com/office/drawing/2010/main" val="0"/>
              </a:ext>
            </a:extLst>
          </a:blip>
          <a:srcRect l="33334" r="33939" b="1414"/>
          <a:stretch/>
        </p:blipFill>
        <p:spPr bwMode="auto">
          <a:xfrm>
            <a:off x="0" y="-1"/>
            <a:ext cx="3064590" cy="692370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64590" y="0"/>
            <a:ext cx="5971906" cy="6940361"/>
          </a:xfrm>
          <a:prstGeom prst="rect">
            <a:avLst/>
          </a:prstGeom>
          <a:solidFill>
            <a:schemeClr val="bg1"/>
          </a:solidFill>
        </p:spPr>
        <p:txBody>
          <a:bodyPr wrap="square" rtlCol="0">
            <a:spAutoFit/>
          </a:bodyPr>
          <a:lstStyle/>
          <a:p>
            <a:pPr algn="just"/>
            <a:r>
              <a:rPr lang="en-AU" sz="3600" b="1" i="1" dirty="0" smtClean="0">
                <a:solidFill>
                  <a:schemeClr val="accent3">
                    <a:lumMod val="75000"/>
                  </a:schemeClr>
                </a:solidFill>
                <a:latin typeface="+mj-lt"/>
                <a:cs typeface="Aharoni" pitchFamily="2" charset="-79"/>
              </a:rPr>
              <a:t>Responsive Prayer</a:t>
            </a:r>
          </a:p>
          <a:p>
            <a:pPr algn="just"/>
            <a:endParaRPr lang="en-AU" sz="1100" b="1" i="1" dirty="0" smtClean="0"/>
          </a:p>
          <a:p>
            <a:r>
              <a:rPr lang="en-AU" sz="3200" dirty="0" smtClean="0"/>
              <a:t>God of Holy Dreaming, Great Creator Spirit, from the dawn of creation you have given your children the good things of Mother Earth.</a:t>
            </a:r>
          </a:p>
          <a:p>
            <a:r>
              <a:rPr lang="en-AU" sz="3200" b="1" dirty="0" smtClean="0">
                <a:solidFill>
                  <a:schemeClr val="accent3">
                    <a:lumMod val="75000"/>
                  </a:schemeClr>
                </a:solidFill>
              </a:rPr>
              <a:t>You </a:t>
            </a:r>
            <a:r>
              <a:rPr lang="en-AU" sz="3200" b="1" dirty="0">
                <a:solidFill>
                  <a:schemeClr val="accent3">
                    <a:lumMod val="75000"/>
                  </a:schemeClr>
                </a:solidFill>
              </a:rPr>
              <a:t>s</a:t>
            </a:r>
            <a:r>
              <a:rPr lang="en-AU" sz="3200" b="1" dirty="0" smtClean="0">
                <a:solidFill>
                  <a:schemeClr val="accent3">
                    <a:lumMod val="75000"/>
                  </a:schemeClr>
                </a:solidFill>
              </a:rPr>
              <a:t>poke and the gum tree grew.</a:t>
            </a:r>
          </a:p>
          <a:p>
            <a:r>
              <a:rPr lang="en-AU" sz="3200" dirty="0" smtClean="0"/>
              <a:t>In the vast desert and the dense forest, and in the cities and at the water’s edge, creation sings your praises.</a:t>
            </a:r>
          </a:p>
          <a:p>
            <a:r>
              <a:rPr lang="en-AU" sz="3200" b="1" dirty="0" smtClean="0">
                <a:solidFill>
                  <a:schemeClr val="accent3">
                    <a:lumMod val="75000"/>
                  </a:schemeClr>
                </a:solidFill>
              </a:rPr>
              <a:t>Your presence endures as the rock at the heart of our Land. </a:t>
            </a:r>
          </a:p>
          <a:p>
            <a:pPr algn="just"/>
            <a:endParaRPr lang="en-AU" b="1" dirty="0" smtClean="0"/>
          </a:p>
        </p:txBody>
      </p:sp>
    </p:spTree>
    <p:extLst>
      <p:ext uri="{BB962C8B-B14F-4D97-AF65-F5344CB8AC3E}">
        <p14:creationId xmlns:p14="http://schemas.microsoft.com/office/powerpoint/2010/main" val="72181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76672"/>
            <a:ext cx="8229600" cy="5832648"/>
          </a:xfrm>
        </p:spPr>
        <p:txBody>
          <a:bodyPr>
            <a:normAutofit fontScale="92500" lnSpcReduction="20000"/>
          </a:bodyPr>
          <a:lstStyle/>
          <a:p>
            <a:pPr marL="536575" indent="-536575">
              <a:lnSpc>
                <a:spcPct val="150000"/>
              </a:lnSpc>
              <a:buNone/>
            </a:pPr>
            <a:r>
              <a:rPr lang="en-AU" sz="3900" b="1" dirty="0">
                <a:ea typeface="Musnad Sabaic" pitchFamily="2" charset="0"/>
              </a:rPr>
              <a:t>4. </a:t>
            </a:r>
            <a:r>
              <a:rPr lang="en-AU" sz="3900" b="1" dirty="0" smtClean="0">
                <a:ea typeface="Musnad Sabaic" pitchFamily="2" charset="0"/>
              </a:rPr>
              <a:t>	Some </a:t>
            </a:r>
            <a:r>
              <a:rPr lang="en-AU" sz="3900" b="1" dirty="0">
                <a:ea typeface="Musnad Sabaic" pitchFamily="2" charset="0"/>
              </a:rPr>
              <a:t>members of the uniting churches approached the First Peoples with good intentions, standing with them in the name of justice; considering their well being, culture and language as the churches proclaimed the reconciling purpose of the Triune God found in the good news about Jesus Christ.</a:t>
            </a:r>
          </a:p>
          <a:p>
            <a:pPr algn="just">
              <a:lnSpc>
                <a:spcPct val="150000"/>
              </a:lnSpc>
            </a:pPr>
            <a:endParaRPr lang="en-AU" b="1" dirty="0">
              <a:latin typeface="+mj-lt"/>
              <a:ea typeface="Musnad Sabaic" pitchFamily="2" charset="0"/>
            </a:endParaRPr>
          </a:p>
        </p:txBody>
      </p:sp>
    </p:spTree>
    <p:extLst>
      <p:ext uri="{BB962C8B-B14F-4D97-AF65-F5344CB8AC3E}">
        <p14:creationId xmlns:p14="http://schemas.microsoft.com/office/powerpoint/2010/main" val="3625906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33656" cy="5616624"/>
          </a:xfrm>
        </p:spPr>
        <p:txBody>
          <a:bodyPr>
            <a:noAutofit/>
          </a:bodyPr>
          <a:lstStyle/>
          <a:p>
            <a:pPr marL="536575" indent="-536575">
              <a:lnSpc>
                <a:spcPct val="140000"/>
              </a:lnSpc>
              <a:spcBef>
                <a:spcPts val="0"/>
              </a:spcBef>
              <a:buNone/>
            </a:pPr>
            <a:r>
              <a:rPr lang="en-AU" sz="3400" b="1" dirty="0">
                <a:ea typeface="Musnad Sabaic" pitchFamily="2" charset="0"/>
              </a:rPr>
              <a:t>5. </a:t>
            </a:r>
            <a:r>
              <a:rPr lang="en-AU" sz="3400" b="1" dirty="0" smtClean="0">
                <a:ea typeface="Musnad Sabaic" pitchFamily="2" charset="0"/>
              </a:rPr>
              <a:t>	Many </a:t>
            </a:r>
            <a:r>
              <a:rPr lang="en-AU" sz="3400" b="1" dirty="0">
                <a:ea typeface="Musnad Sabaic" pitchFamily="2" charset="0"/>
              </a:rPr>
              <a:t>in the uniting churches, however, shared the values and relationships of the emerging colonial society including paternalism and racism towards the First Peoples. They were complicit in the injustice that resulted in many of the First Peoples being dispossessed from their land, their language, their culture and spirituality, becoming strangers in their own land.</a:t>
            </a:r>
          </a:p>
          <a:p>
            <a:pPr algn="just">
              <a:lnSpc>
                <a:spcPct val="170000"/>
              </a:lnSpc>
            </a:pPr>
            <a:endParaRPr lang="en-AU" sz="3000" b="1" dirty="0">
              <a:latin typeface="+mj-lt"/>
              <a:ea typeface="Musnad Sabaic" pitchFamily="2" charset="0"/>
            </a:endParaRPr>
          </a:p>
        </p:txBody>
      </p:sp>
    </p:spTree>
    <p:extLst>
      <p:ext uri="{BB962C8B-B14F-4D97-AF65-F5344CB8AC3E}">
        <p14:creationId xmlns:p14="http://schemas.microsoft.com/office/powerpoint/2010/main" val="476403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12968" cy="6480720"/>
          </a:xfrm>
        </p:spPr>
        <p:txBody>
          <a:bodyPr>
            <a:normAutofit fontScale="92500"/>
          </a:bodyPr>
          <a:lstStyle/>
          <a:p>
            <a:pPr marL="536575" indent="-536575">
              <a:lnSpc>
                <a:spcPct val="130000"/>
              </a:lnSpc>
              <a:spcBef>
                <a:spcPts val="0"/>
              </a:spcBef>
              <a:buNone/>
            </a:pPr>
            <a:r>
              <a:rPr lang="en-AU" sz="3500" b="1" dirty="0">
                <a:ea typeface="Musnad Sabaic" pitchFamily="2" charset="0"/>
              </a:rPr>
              <a:t>6. </a:t>
            </a:r>
            <a:r>
              <a:rPr lang="en-AU" sz="3500" b="1" dirty="0" smtClean="0">
                <a:ea typeface="Musnad Sabaic" pitchFamily="2" charset="0"/>
              </a:rPr>
              <a:t>	The </a:t>
            </a:r>
            <a:r>
              <a:rPr lang="en-AU" sz="3500" b="1" dirty="0">
                <a:ea typeface="Musnad Sabaic" pitchFamily="2" charset="0"/>
              </a:rPr>
              <a:t>uniting churches were largely silent as the dominant culture of Australia constructed and propagated a distorted version of history that denied this land was occupied, utilised, cultivated and harvested by these First Peoples who also had complex systems of trade and inter-relationships. As a result of this denial, relationships were broken and the very integrity of the Gospel proclaimed by the churches was diminished.</a:t>
            </a:r>
          </a:p>
          <a:p>
            <a:pPr algn="just">
              <a:lnSpc>
                <a:spcPct val="150000"/>
              </a:lnSpc>
            </a:pPr>
            <a:endParaRPr lang="en-AU" b="1" dirty="0">
              <a:latin typeface="+mj-lt"/>
              <a:ea typeface="Musnad Sabaic" pitchFamily="2" charset="0"/>
            </a:endParaRPr>
          </a:p>
        </p:txBody>
      </p:sp>
    </p:spTree>
    <p:extLst>
      <p:ext uri="{BB962C8B-B14F-4D97-AF65-F5344CB8AC3E}">
        <p14:creationId xmlns:p14="http://schemas.microsoft.com/office/powerpoint/2010/main" val="2208048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6048672"/>
          </a:xfrm>
        </p:spPr>
        <p:txBody>
          <a:bodyPr>
            <a:normAutofit fontScale="92500" lnSpcReduction="10000"/>
          </a:bodyPr>
          <a:lstStyle/>
          <a:p>
            <a:pPr marL="536575" indent="-536575">
              <a:lnSpc>
                <a:spcPct val="140000"/>
              </a:lnSpc>
              <a:spcBef>
                <a:spcPts val="0"/>
              </a:spcBef>
              <a:buNone/>
            </a:pPr>
            <a:r>
              <a:rPr lang="en-AU" sz="3900" b="1" dirty="0">
                <a:ea typeface="Musnad Sabaic" pitchFamily="2" charset="0"/>
              </a:rPr>
              <a:t>7. </a:t>
            </a:r>
            <a:r>
              <a:rPr lang="en-AU" sz="3900" b="1" dirty="0" smtClean="0">
                <a:ea typeface="Musnad Sabaic" pitchFamily="2" charset="0"/>
              </a:rPr>
              <a:t>	From </a:t>
            </a:r>
            <a:r>
              <a:rPr lang="en-AU" sz="3900" b="1" dirty="0">
                <a:ea typeface="Musnad Sabaic" pitchFamily="2" charset="0"/>
              </a:rPr>
              <a:t>the beginning of colonisation the First Peoples challenged their dispossession and the denial of their proper place in this land. In time this was taken up in the community, in the courts, in the parliaments, in the way history was recorded and told, and in the Uniting Church in Australia.</a:t>
            </a:r>
          </a:p>
          <a:p>
            <a:pPr algn="just">
              <a:lnSpc>
                <a:spcPct val="150000"/>
              </a:lnSpc>
            </a:pPr>
            <a:endParaRPr lang="en-AU" sz="3000" b="1" dirty="0">
              <a:latin typeface="+mj-lt"/>
              <a:ea typeface="Musnad Sabaic" pitchFamily="2" charset="0"/>
            </a:endParaRPr>
          </a:p>
        </p:txBody>
      </p:sp>
    </p:spTree>
    <p:extLst>
      <p:ext uri="{BB962C8B-B14F-4D97-AF65-F5344CB8AC3E}">
        <p14:creationId xmlns:p14="http://schemas.microsoft.com/office/powerpoint/2010/main" val="2663689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normAutofit/>
          </a:bodyPr>
          <a:lstStyle/>
          <a:p>
            <a:pPr marL="742950" indent="-742950">
              <a:lnSpc>
                <a:spcPct val="150000"/>
              </a:lnSpc>
              <a:buAutoNum type="arabicPeriod" startAt="8"/>
            </a:pPr>
            <a:r>
              <a:rPr lang="en-AU" sz="3600" b="1" dirty="0" smtClean="0">
                <a:ea typeface="Musnad Sabaic" pitchFamily="2" charset="0"/>
              </a:rPr>
              <a:t>In </a:t>
            </a:r>
            <a:r>
              <a:rPr lang="en-AU" sz="3600" b="1" dirty="0">
                <a:ea typeface="Musnad Sabaic" pitchFamily="2" charset="0"/>
              </a:rPr>
              <a:t>1985 Aboriginal and Torres Strait Islander members of the Uniting Church in Australia formed the </a:t>
            </a:r>
            <a:endParaRPr lang="en-AU" sz="3600" b="1" dirty="0" smtClean="0">
              <a:ea typeface="Musnad Sabaic" pitchFamily="2" charset="0"/>
            </a:endParaRPr>
          </a:p>
          <a:p>
            <a:pPr marL="720725" indent="0">
              <a:lnSpc>
                <a:spcPct val="150000"/>
              </a:lnSpc>
              <a:buNone/>
              <a:tabLst>
                <a:tab pos="720725" algn="l"/>
              </a:tabLst>
            </a:pPr>
            <a:r>
              <a:rPr lang="en-AU" sz="3600" b="1" dirty="0" smtClean="0">
                <a:ea typeface="Musnad Sabaic" pitchFamily="2" charset="0"/>
              </a:rPr>
              <a:t>Uniting </a:t>
            </a:r>
            <a:r>
              <a:rPr lang="en-AU" sz="3600" b="1" dirty="0">
                <a:ea typeface="Musnad Sabaic" pitchFamily="2" charset="0"/>
              </a:rPr>
              <a:t>Aboriginal and Islander Christian Congress.</a:t>
            </a:r>
          </a:p>
          <a:p>
            <a:pPr algn="just">
              <a:lnSpc>
                <a:spcPct val="150000"/>
              </a:lnSpc>
            </a:pPr>
            <a:endParaRPr lang="en-AU" sz="3000" b="1" dirty="0">
              <a:latin typeface="+mj-lt"/>
              <a:ea typeface="Musnad Sabaic" pitchFamily="2" charset="0"/>
            </a:endParaRPr>
          </a:p>
        </p:txBody>
      </p:sp>
    </p:spTree>
    <p:extLst>
      <p:ext uri="{BB962C8B-B14F-4D97-AF65-F5344CB8AC3E}">
        <p14:creationId xmlns:p14="http://schemas.microsoft.com/office/powerpoint/2010/main" val="1821151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4525963"/>
          </a:xfrm>
        </p:spPr>
        <p:txBody>
          <a:bodyPr>
            <a:normAutofit/>
          </a:bodyPr>
          <a:lstStyle/>
          <a:p>
            <a:pPr marL="720725" indent="-720725">
              <a:lnSpc>
                <a:spcPct val="150000"/>
              </a:lnSpc>
              <a:buNone/>
            </a:pPr>
            <a:r>
              <a:rPr lang="en-AU" sz="3600" b="1" dirty="0">
                <a:ea typeface="Musnad Sabaic" pitchFamily="2" charset="0"/>
              </a:rPr>
              <a:t>9. </a:t>
            </a:r>
            <a:r>
              <a:rPr lang="en-AU" sz="3600" b="1" dirty="0" smtClean="0">
                <a:ea typeface="Musnad Sabaic" pitchFamily="2" charset="0"/>
              </a:rPr>
              <a:t>	In </a:t>
            </a:r>
            <a:r>
              <a:rPr lang="en-AU" sz="3600" b="1" dirty="0">
                <a:ea typeface="Musnad Sabaic" pitchFamily="2" charset="0"/>
              </a:rPr>
              <a:t>1988 the Uniting Aboriginal and Islander Christian Congress invited the other members of the Church to join in a solemn act of covenanting before God.</a:t>
            </a:r>
          </a:p>
          <a:p>
            <a:pPr algn="just">
              <a:lnSpc>
                <a:spcPct val="150000"/>
              </a:lnSpc>
            </a:pPr>
            <a:endParaRPr lang="en-AU" sz="3000" b="1" dirty="0">
              <a:latin typeface="+mj-lt"/>
              <a:ea typeface="Musnad Sabaic" pitchFamily="2" charset="0"/>
            </a:endParaRPr>
          </a:p>
        </p:txBody>
      </p:sp>
    </p:spTree>
    <p:extLst>
      <p:ext uri="{BB962C8B-B14F-4D97-AF65-F5344CB8AC3E}">
        <p14:creationId xmlns:p14="http://schemas.microsoft.com/office/powerpoint/2010/main" val="2098039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552728"/>
          </a:xfrm>
        </p:spPr>
        <p:txBody>
          <a:bodyPr>
            <a:normAutofit lnSpcReduction="10000"/>
          </a:bodyPr>
          <a:lstStyle/>
          <a:p>
            <a:pPr marL="720725" indent="-720725">
              <a:lnSpc>
                <a:spcPct val="130000"/>
              </a:lnSpc>
              <a:spcBef>
                <a:spcPts val="0"/>
              </a:spcBef>
              <a:buNone/>
            </a:pPr>
            <a:r>
              <a:rPr lang="en-AU" sz="3400" b="1" dirty="0">
                <a:ea typeface="Musnad Sabaic" pitchFamily="2" charset="0"/>
              </a:rPr>
              <a:t>10. </a:t>
            </a:r>
            <a:r>
              <a:rPr lang="en-AU" sz="3400" b="1" dirty="0" smtClean="0">
                <a:ea typeface="Musnad Sabaic" pitchFamily="2" charset="0"/>
              </a:rPr>
              <a:t>	After </a:t>
            </a:r>
            <a:r>
              <a:rPr lang="en-AU" sz="3400" b="1" dirty="0">
                <a:ea typeface="Musnad Sabaic" pitchFamily="2" charset="0"/>
              </a:rPr>
              <a:t>much struggle and debate, in 1994 the Assembly of the Uniting Church in Australia discovered God's call, accepted this invitation and entered into an ever deepening covenantal relationship with the Uniting Aboriginal and Islander Christian Congress. This was so that all may see a destiny together, praying and working together for a fuller expression of our reconciliation in Jesus Christ.</a:t>
            </a:r>
          </a:p>
          <a:p>
            <a:pPr>
              <a:lnSpc>
                <a:spcPct val="150000"/>
              </a:lnSpc>
            </a:pPr>
            <a:endParaRPr lang="en-AU" b="1" dirty="0">
              <a:latin typeface="+mj-lt"/>
              <a:ea typeface="Musnad Sabaic" pitchFamily="2" charset="0"/>
            </a:endParaRPr>
          </a:p>
        </p:txBody>
      </p:sp>
    </p:spTree>
    <p:extLst>
      <p:ext uri="{BB962C8B-B14F-4D97-AF65-F5344CB8AC3E}">
        <p14:creationId xmlns:p14="http://schemas.microsoft.com/office/powerpoint/2010/main" val="3371514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n-AU" sz="5400" b="1" spc="200" dirty="0" smtClean="0">
                <a:solidFill>
                  <a:schemeClr val="accent3">
                    <a:lumMod val="75000"/>
                  </a:schemeClr>
                </a:solidFill>
                <a:cs typeface="Aharoni" pitchFamily="2" charset="-79"/>
              </a:rPr>
              <a:t>Prayer for Reconciliation</a:t>
            </a:r>
            <a:r>
              <a:rPr lang="en-AU" sz="4800" spc="200" dirty="0" smtClean="0">
                <a:solidFill>
                  <a:schemeClr val="accent3">
                    <a:lumMod val="75000"/>
                  </a:schemeClr>
                </a:solidFill>
                <a:latin typeface="Aharoni" pitchFamily="2" charset="-79"/>
                <a:cs typeface="Aharoni" pitchFamily="2" charset="-79"/>
              </a:rPr>
              <a:t/>
            </a:r>
            <a:br>
              <a:rPr lang="en-AU" sz="4800" spc="200" dirty="0" smtClean="0">
                <a:solidFill>
                  <a:schemeClr val="accent3">
                    <a:lumMod val="75000"/>
                  </a:schemeClr>
                </a:solidFill>
                <a:latin typeface="Aharoni" pitchFamily="2" charset="-79"/>
                <a:cs typeface="Aharoni" pitchFamily="2" charset="-79"/>
              </a:rPr>
            </a:br>
            <a:endParaRPr lang="en-AU" sz="4800" spc="200" dirty="0">
              <a:solidFill>
                <a:schemeClr val="accent3">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467544" y="1700808"/>
            <a:ext cx="8219256" cy="4929411"/>
          </a:xfrm>
        </p:spPr>
        <p:txBody>
          <a:bodyPr>
            <a:normAutofit/>
          </a:bodyPr>
          <a:lstStyle/>
          <a:p>
            <a:pPr marL="0" indent="0">
              <a:buNone/>
            </a:pPr>
            <a:r>
              <a:rPr lang="en-AU" sz="3600" b="1" dirty="0" smtClean="0">
                <a:ea typeface="Musnad Sabaic" pitchFamily="2" charset="0"/>
              </a:rPr>
              <a:t>Lord </a:t>
            </a:r>
            <a:r>
              <a:rPr lang="en-AU" sz="3600" b="1" dirty="0">
                <a:ea typeface="Musnad Sabaic" pitchFamily="2" charset="0"/>
              </a:rPr>
              <a:t>God, bring us together as one,</a:t>
            </a:r>
          </a:p>
          <a:p>
            <a:pPr marL="0" indent="0">
              <a:buNone/>
            </a:pPr>
            <a:r>
              <a:rPr lang="en-AU" sz="3600" b="1" dirty="0">
                <a:ea typeface="Musnad Sabaic" pitchFamily="2" charset="0"/>
              </a:rPr>
              <a:t>R</a:t>
            </a:r>
            <a:r>
              <a:rPr lang="en-AU" sz="3600" b="1" dirty="0" smtClean="0">
                <a:ea typeface="Musnad Sabaic" pitchFamily="2" charset="0"/>
              </a:rPr>
              <a:t>econciled </a:t>
            </a:r>
            <a:r>
              <a:rPr lang="en-AU" sz="3600" b="1" dirty="0">
                <a:ea typeface="Musnad Sabaic" pitchFamily="2" charset="0"/>
              </a:rPr>
              <a:t>with you and with each other.</a:t>
            </a:r>
          </a:p>
          <a:p>
            <a:pPr marL="0" indent="0">
              <a:buNone/>
            </a:pPr>
            <a:r>
              <a:rPr lang="en-AU" sz="3600" b="1" dirty="0">
                <a:ea typeface="Musnad Sabaic" pitchFamily="2" charset="0"/>
              </a:rPr>
              <a:t>You made us in your likeness.</a:t>
            </a:r>
          </a:p>
          <a:p>
            <a:pPr marL="0" indent="0">
              <a:buNone/>
            </a:pPr>
            <a:r>
              <a:rPr lang="en-AU" sz="3600" b="1" dirty="0">
                <a:ea typeface="Musnad Sabaic" pitchFamily="2" charset="0"/>
              </a:rPr>
              <a:t>You gave us your Son, Jesus Christ.</a:t>
            </a:r>
          </a:p>
          <a:p>
            <a:pPr marL="0" indent="0">
              <a:buNone/>
            </a:pPr>
            <a:r>
              <a:rPr lang="en-AU" sz="3600" b="1" dirty="0">
                <a:ea typeface="Musnad Sabaic" pitchFamily="2" charset="0"/>
              </a:rPr>
              <a:t>He has given to us forgiveness from sin.</a:t>
            </a:r>
          </a:p>
          <a:p>
            <a:pPr marL="0" indent="0" algn="just">
              <a:buNone/>
            </a:pPr>
            <a:endParaRPr lang="en-AU" sz="3600" b="1" dirty="0">
              <a:latin typeface="+mj-lt"/>
              <a:ea typeface="Musnad Sabaic" pitchFamily="2" charset="0"/>
            </a:endParaRPr>
          </a:p>
        </p:txBody>
      </p:sp>
    </p:spTree>
    <p:extLst>
      <p:ext uri="{BB962C8B-B14F-4D97-AF65-F5344CB8AC3E}">
        <p14:creationId xmlns:p14="http://schemas.microsoft.com/office/powerpoint/2010/main" val="4238403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340768"/>
            <a:ext cx="7200800" cy="4525963"/>
          </a:xfrm>
        </p:spPr>
        <p:txBody>
          <a:bodyPr>
            <a:normAutofit/>
          </a:bodyPr>
          <a:lstStyle/>
          <a:p>
            <a:pPr marL="0" indent="0">
              <a:buNone/>
            </a:pPr>
            <a:r>
              <a:rPr lang="en-AU" sz="3600" b="1" dirty="0" smtClean="0">
                <a:ea typeface="Musnad Sabaic" pitchFamily="2" charset="0"/>
              </a:rPr>
              <a:t>Lord God, bring us together as one,</a:t>
            </a:r>
          </a:p>
          <a:p>
            <a:pPr marL="0" indent="0">
              <a:buNone/>
            </a:pPr>
            <a:r>
              <a:rPr lang="en-AU" sz="3600" b="1" dirty="0" smtClean="0">
                <a:ea typeface="Musnad Sabaic" pitchFamily="2" charset="0"/>
              </a:rPr>
              <a:t>Different in culture, but given new life in Jesus Christ:</a:t>
            </a:r>
          </a:p>
          <a:p>
            <a:pPr marL="0" indent="0">
              <a:buNone/>
            </a:pPr>
            <a:r>
              <a:rPr lang="en-AU" sz="3600" b="1" dirty="0" smtClean="0">
                <a:ea typeface="Musnad Sabaic" pitchFamily="2" charset="0"/>
              </a:rPr>
              <a:t>Together as your body, your church, your people.</a:t>
            </a:r>
          </a:p>
          <a:p>
            <a:pPr marL="0" indent="0" algn="just">
              <a:buNone/>
            </a:pPr>
            <a:endParaRPr lang="en-AU" sz="3600" dirty="0">
              <a:latin typeface="+mj-lt"/>
            </a:endParaRPr>
          </a:p>
        </p:txBody>
      </p:sp>
    </p:spTree>
    <p:extLst>
      <p:ext uri="{BB962C8B-B14F-4D97-AF65-F5344CB8AC3E}">
        <p14:creationId xmlns:p14="http://schemas.microsoft.com/office/powerpoint/2010/main" val="3121440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12776"/>
            <a:ext cx="8229600" cy="4525963"/>
          </a:xfrm>
        </p:spPr>
        <p:txBody>
          <a:bodyPr>
            <a:normAutofit/>
          </a:bodyPr>
          <a:lstStyle/>
          <a:p>
            <a:pPr marL="0" indent="0">
              <a:buNone/>
            </a:pPr>
            <a:r>
              <a:rPr lang="en-AU" sz="3600" b="1" dirty="0" smtClean="0">
                <a:ea typeface="Musnad Sabaic" pitchFamily="2" charset="0"/>
              </a:rPr>
              <a:t>Lord God, bring us together as one,</a:t>
            </a:r>
          </a:p>
          <a:p>
            <a:pPr marL="0" indent="0">
              <a:buNone/>
            </a:pPr>
            <a:r>
              <a:rPr lang="en-AU" sz="3600" b="1" dirty="0" smtClean="0">
                <a:ea typeface="Musnad Sabaic" pitchFamily="2" charset="0"/>
              </a:rPr>
              <a:t>Reconciled, healed, forgiven,</a:t>
            </a:r>
          </a:p>
          <a:p>
            <a:pPr marL="0" indent="0">
              <a:buNone/>
            </a:pPr>
            <a:r>
              <a:rPr lang="en-AU" sz="3600" b="1" dirty="0" smtClean="0">
                <a:ea typeface="Musnad Sabaic" pitchFamily="2" charset="0"/>
              </a:rPr>
              <a:t>Sharing you with others as you have </a:t>
            </a:r>
          </a:p>
          <a:p>
            <a:pPr marL="0" indent="0">
              <a:buNone/>
            </a:pPr>
            <a:r>
              <a:rPr lang="en-AU" sz="3600" b="1" dirty="0" smtClean="0">
                <a:ea typeface="Musnad Sabaic" pitchFamily="2" charset="0"/>
              </a:rPr>
              <a:t>called us to do.</a:t>
            </a:r>
          </a:p>
          <a:p>
            <a:pPr marL="0" indent="0">
              <a:buNone/>
            </a:pPr>
            <a:r>
              <a:rPr lang="en-AU" sz="3600" b="1" dirty="0" smtClean="0">
                <a:ea typeface="Musnad Sabaic" pitchFamily="2" charset="0"/>
              </a:rPr>
              <a:t>In Jesus Christ, let us be together as one.</a:t>
            </a:r>
          </a:p>
          <a:p>
            <a:pPr marL="0" indent="0" algn="just">
              <a:buNone/>
            </a:pPr>
            <a:endParaRPr lang="en-AU" sz="3600" dirty="0">
              <a:solidFill>
                <a:schemeClr val="accent3">
                  <a:lumMod val="75000"/>
                </a:schemeClr>
              </a:solidFill>
              <a:latin typeface="+mj-lt"/>
            </a:endParaRPr>
          </a:p>
        </p:txBody>
      </p:sp>
    </p:spTree>
    <p:extLst>
      <p:ext uri="{BB962C8B-B14F-4D97-AF65-F5344CB8AC3E}">
        <p14:creationId xmlns:p14="http://schemas.microsoft.com/office/powerpoint/2010/main" val="384601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064590" y="764704"/>
            <a:ext cx="5760640" cy="4708981"/>
          </a:xfrm>
          <a:prstGeom prst="rect">
            <a:avLst/>
          </a:prstGeom>
        </p:spPr>
        <p:txBody>
          <a:bodyPr wrap="square">
            <a:spAutoFit/>
          </a:bodyPr>
          <a:lstStyle/>
          <a:p>
            <a:pPr>
              <a:lnSpc>
                <a:spcPts val="4500"/>
              </a:lnSpc>
            </a:pPr>
            <a:r>
              <a:rPr lang="en-AU" sz="3200" dirty="0"/>
              <a:t>When Jesus hung on the tree you heard the cries of all your people and became </a:t>
            </a:r>
            <a:r>
              <a:rPr lang="en-AU" sz="3200" dirty="0" smtClean="0"/>
              <a:t>one </a:t>
            </a:r>
            <a:r>
              <a:rPr lang="en-AU" sz="3200" dirty="0"/>
              <a:t>with your wounded ones: the convicts, the hunted, and the dispossessed. </a:t>
            </a:r>
          </a:p>
          <a:p>
            <a:pPr>
              <a:lnSpc>
                <a:spcPts val="4500"/>
              </a:lnSpc>
            </a:pPr>
            <a:r>
              <a:rPr lang="en-AU" sz="3200" b="1" dirty="0" smtClean="0">
                <a:solidFill>
                  <a:schemeClr val="accent3">
                    <a:lumMod val="75000"/>
                  </a:schemeClr>
                </a:solidFill>
              </a:rPr>
              <a:t>The </a:t>
            </a:r>
            <a:r>
              <a:rPr lang="en-AU" sz="3200" b="1" dirty="0">
                <a:solidFill>
                  <a:schemeClr val="accent3">
                    <a:lumMod val="75000"/>
                  </a:schemeClr>
                </a:solidFill>
              </a:rPr>
              <a:t>sunrise of </a:t>
            </a:r>
            <a:r>
              <a:rPr lang="en-AU" sz="3200" b="1" dirty="0" smtClean="0">
                <a:solidFill>
                  <a:schemeClr val="accent3">
                    <a:lumMod val="75000"/>
                  </a:schemeClr>
                </a:solidFill>
              </a:rPr>
              <a:t>your Son </a:t>
            </a:r>
            <a:r>
              <a:rPr lang="en-AU" sz="3200" b="1" dirty="0">
                <a:solidFill>
                  <a:schemeClr val="accent3">
                    <a:lumMod val="75000"/>
                  </a:schemeClr>
                </a:solidFill>
              </a:rPr>
              <a:t>coloured the earth anew, and bathed it in glorious hope. </a:t>
            </a:r>
          </a:p>
        </p:txBody>
      </p:sp>
      <p:pic>
        <p:nvPicPr>
          <p:cNvPr id="6" name="Picture 2" descr="C:\Users\Sizes\Documents\Port Augusta\Congress\Angorichina Camp 13\DSCF821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aintBrush/>
                    </a14:imgEffect>
                    <a14:imgEffect>
                      <a14:saturation sat="200000"/>
                    </a14:imgEffect>
                  </a14:imgLayer>
                </a14:imgProps>
              </a:ext>
              <a:ext uri="{28A0092B-C50C-407E-A947-70E740481C1C}">
                <a14:useLocalDpi xmlns:a14="http://schemas.microsoft.com/office/drawing/2010/main" val="0"/>
              </a:ext>
            </a:extLst>
          </a:blip>
          <a:srcRect l="33334" r="33939" b="1414"/>
          <a:stretch/>
        </p:blipFill>
        <p:spPr bwMode="auto">
          <a:xfrm>
            <a:off x="0" y="-1"/>
            <a:ext cx="3064590" cy="692370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714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203848" y="476672"/>
            <a:ext cx="5400600" cy="5940088"/>
          </a:xfrm>
          <a:prstGeom prst="rect">
            <a:avLst/>
          </a:prstGeom>
        </p:spPr>
        <p:txBody>
          <a:bodyPr wrap="square">
            <a:spAutoFit/>
          </a:bodyPr>
          <a:lstStyle/>
          <a:p>
            <a:pPr>
              <a:lnSpc>
                <a:spcPts val="3800"/>
              </a:lnSpc>
            </a:pPr>
            <a:r>
              <a:rPr lang="en-AU" sz="3200" dirty="0"/>
              <a:t>In Jesus we have been reconciled to you, to each other and to your whole creation. </a:t>
            </a:r>
          </a:p>
          <a:p>
            <a:pPr>
              <a:lnSpc>
                <a:spcPts val="3800"/>
              </a:lnSpc>
            </a:pPr>
            <a:r>
              <a:rPr lang="en-AU" sz="3200" b="1" dirty="0" smtClean="0">
                <a:solidFill>
                  <a:schemeClr val="accent3">
                    <a:lumMod val="75000"/>
                  </a:schemeClr>
                </a:solidFill>
              </a:rPr>
              <a:t>Lead </a:t>
            </a:r>
            <a:r>
              <a:rPr lang="en-AU" sz="3200" b="1" dirty="0">
                <a:solidFill>
                  <a:schemeClr val="accent3">
                    <a:lumMod val="75000"/>
                  </a:schemeClr>
                </a:solidFill>
              </a:rPr>
              <a:t>us on, Great Spirit, as we gather from the four corners of the earth; enable us to walk together in trust from the hurt and shame of the past into the full day which has dawned in Jesus Christ. </a:t>
            </a:r>
            <a:endParaRPr lang="en-AU" sz="3200" b="1" dirty="0" smtClean="0">
              <a:solidFill>
                <a:schemeClr val="accent3">
                  <a:lumMod val="75000"/>
                </a:schemeClr>
              </a:solidFill>
            </a:endParaRPr>
          </a:p>
          <a:p>
            <a:pPr>
              <a:lnSpc>
                <a:spcPts val="3800"/>
              </a:lnSpc>
            </a:pPr>
            <a:r>
              <a:rPr lang="en-AU" sz="3200" b="1" dirty="0" smtClean="0">
                <a:solidFill>
                  <a:schemeClr val="accent3">
                    <a:lumMod val="75000"/>
                  </a:schemeClr>
                </a:solidFill>
              </a:rPr>
              <a:t>Amen</a:t>
            </a:r>
            <a:r>
              <a:rPr lang="en-AU" sz="3200" b="1" dirty="0">
                <a:solidFill>
                  <a:schemeClr val="accent3">
                    <a:lumMod val="75000"/>
                  </a:schemeClr>
                </a:solidFill>
              </a:rPr>
              <a:t>.</a:t>
            </a:r>
            <a:endParaRPr lang="en-AU" sz="3200" dirty="0">
              <a:solidFill>
                <a:schemeClr val="accent3">
                  <a:lumMod val="75000"/>
                </a:schemeClr>
              </a:solidFill>
            </a:endParaRPr>
          </a:p>
        </p:txBody>
      </p:sp>
      <p:pic>
        <p:nvPicPr>
          <p:cNvPr id="6" name="Picture 2" descr="C:\Users\Sizes\Documents\Port Augusta\Congress\Angorichina Camp 13\DSCF821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aintBrush/>
                    </a14:imgEffect>
                    <a14:imgEffect>
                      <a14:saturation sat="200000"/>
                    </a14:imgEffect>
                  </a14:imgLayer>
                </a14:imgProps>
              </a:ext>
              <a:ext uri="{28A0092B-C50C-407E-A947-70E740481C1C}">
                <a14:useLocalDpi xmlns:a14="http://schemas.microsoft.com/office/drawing/2010/main" val="0"/>
              </a:ext>
            </a:extLst>
          </a:blip>
          <a:srcRect l="33334" r="33939" b="1414"/>
          <a:stretch/>
        </p:blipFill>
        <p:spPr bwMode="auto">
          <a:xfrm>
            <a:off x="0" y="-1"/>
            <a:ext cx="3064590" cy="692370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96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676028"/>
            <a:ext cx="8280920" cy="6463308"/>
          </a:xfrm>
          <a:prstGeom prst="rect">
            <a:avLst/>
          </a:prstGeom>
          <a:noFill/>
        </p:spPr>
        <p:txBody>
          <a:bodyPr wrap="square" rtlCol="0">
            <a:spAutoFit/>
          </a:bodyPr>
          <a:lstStyle/>
          <a:p>
            <a:pPr fontAlgn="base">
              <a:lnSpc>
                <a:spcPct val="150000"/>
              </a:lnSpc>
            </a:pPr>
            <a:r>
              <a:rPr lang="en-AU" sz="3600" b="1" dirty="0">
                <a:ea typeface="Musnad Sabaic" pitchFamily="2" charset="0"/>
              </a:rPr>
              <a:t>As the </a:t>
            </a:r>
            <a:r>
              <a:rPr lang="en-AU" sz="3600" b="1" dirty="0" smtClean="0">
                <a:ea typeface="Musnad Sabaic" pitchFamily="2" charset="0"/>
              </a:rPr>
              <a:t>Uniting Church </a:t>
            </a:r>
            <a:r>
              <a:rPr lang="en-AU" sz="3600" b="1" dirty="0">
                <a:ea typeface="Musnad Sabaic" pitchFamily="2" charset="0"/>
              </a:rPr>
              <a:t>believes God guided it into union so it believes that God is calling it </a:t>
            </a:r>
            <a:r>
              <a:rPr lang="en-AU" sz="3600" b="1" dirty="0" smtClean="0">
                <a:ea typeface="Musnad Sabaic" pitchFamily="2" charset="0"/>
              </a:rPr>
              <a:t>to </a:t>
            </a:r>
            <a:r>
              <a:rPr lang="en-AU" sz="3600" b="1" dirty="0">
                <a:ea typeface="Musnad Sabaic" pitchFamily="2" charset="0"/>
              </a:rPr>
              <a:t>continually seek a renewal of its life as a community of First Peoples and of Second Peoples from many </a:t>
            </a:r>
            <a:r>
              <a:rPr lang="en-AU" sz="3600" b="1" dirty="0" smtClean="0">
                <a:ea typeface="Musnad Sabaic" pitchFamily="2" charset="0"/>
              </a:rPr>
              <a:t>lands, </a:t>
            </a:r>
            <a:r>
              <a:rPr lang="en-AU" sz="3600" b="1" dirty="0">
                <a:ea typeface="Musnad Sabaic" pitchFamily="2" charset="0"/>
              </a:rPr>
              <a:t>and as part of that </a:t>
            </a:r>
            <a:r>
              <a:rPr lang="en-AU" sz="3600" b="1" dirty="0" smtClean="0">
                <a:ea typeface="Musnad Sabaic" pitchFamily="2" charset="0"/>
              </a:rPr>
              <a:t>to recognise that:</a:t>
            </a:r>
            <a:endParaRPr lang="en-AU" sz="3600" b="1" dirty="0">
              <a:ea typeface="Musnad Sabaic" pitchFamily="2" charset="0"/>
            </a:endParaRPr>
          </a:p>
          <a:p>
            <a:pPr algn="just" fontAlgn="base">
              <a:lnSpc>
                <a:spcPct val="150000"/>
              </a:lnSpc>
            </a:pPr>
            <a:r>
              <a:rPr lang="en-AU" sz="3000" dirty="0" smtClean="0">
                <a:latin typeface="+mj-lt"/>
                <a:ea typeface="Musnad Sabaic" pitchFamily="2" charset="0"/>
              </a:rPr>
              <a:t>			</a:t>
            </a:r>
            <a:endParaRPr lang="en-AU" sz="3000" b="1" dirty="0">
              <a:solidFill>
                <a:schemeClr val="accent3">
                  <a:lumMod val="75000"/>
                </a:schemeClr>
              </a:solidFill>
              <a:latin typeface="+mj-lt"/>
              <a:ea typeface="Musnad Sabaic" pitchFamily="2" charset="0"/>
            </a:endParaRPr>
          </a:p>
          <a:p>
            <a:pPr algn="just">
              <a:lnSpc>
                <a:spcPct val="150000"/>
              </a:lnSpc>
            </a:pPr>
            <a:endParaRPr lang="en-AU" sz="3000" dirty="0">
              <a:latin typeface="+mj-lt"/>
              <a:ea typeface="Musnad Sabaic" pitchFamily="2" charset="0"/>
            </a:endParaRPr>
          </a:p>
        </p:txBody>
      </p:sp>
      <p:sp>
        <p:nvSpPr>
          <p:cNvPr id="6" name="TextBox 5"/>
          <p:cNvSpPr txBox="1"/>
          <p:nvPr/>
        </p:nvSpPr>
        <p:spPr>
          <a:xfrm>
            <a:off x="611560" y="116632"/>
            <a:ext cx="7992888" cy="1569660"/>
          </a:xfrm>
          <a:prstGeom prst="rect">
            <a:avLst/>
          </a:prstGeom>
          <a:noFill/>
        </p:spPr>
        <p:txBody>
          <a:bodyPr wrap="square" rtlCol="0">
            <a:spAutoFit/>
          </a:bodyPr>
          <a:lstStyle/>
          <a:p>
            <a:pPr algn="ctr"/>
            <a:r>
              <a:rPr lang="en-AU" sz="4800" b="1" spc="150" dirty="0" smtClean="0">
                <a:solidFill>
                  <a:schemeClr val="accent3">
                    <a:lumMod val="75000"/>
                  </a:schemeClr>
                </a:solidFill>
                <a:latin typeface="+mj-lt"/>
                <a:cs typeface="Aharoni" pitchFamily="2" charset="-79"/>
              </a:rPr>
              <a:t>Preamble</a:t>
            </a:r>
            <a:r>
              <a:rPr lang="en-AU" sz="4800" b="1" dirty="0" smtClean="0">
                <a:solidFill>
                  <a:schemeClr val="accent3">
                    <a:lumMod val="75000"/>
                  </a:schemeClr>
                </a:solidFill>
                <a:latin typeface="+mj-lt"/>
                <a:cs typeface="Aharoni" pitchFamily="2" charset="-79"/>
              </a:rPr>
              <a:t> to Uniting Church Constitution </a:t>
            </a:r>
            <a:endParaRPr lang="en-AU" sz="4800" b="1" dirty="0">
              <a:solidFill>
                <a:schemeClr val="accent3">
                  <a:lumMod val="75000"/>
                </a:schemeClr>
              </a:solidFill>
              <a:latin typeface="+mj-lt"/>
              <a:cs typeface="Aharoni" pitchFamily="2" charset="-79"/>
            </a:endParaRPr>
          </a:p>
        </p:txBody>
      </p:sp>
    </p:spTree>
    <p:extLst>
      <p:ext uri="{BB962C8B-B14F-4D97-AF65-F5344CB8AC3E}">
        <p14:creationId xmlns:p14="http://schemas.microsoft.com/office/powerpoint/2010/main" val="190274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5256584"/>
          </a:xfrm>
        </p:spPr>
        <p:txBody>
          <a:bodyPr>
            <a:normAutofit/>
          </a:bodyPr>
          <a:lstStyle/>
          <a:p>
            <a:pPr marL="742950" indent="-742950">
              <a:lnSpc>
                <a:spcPct val="150000"/>
              </a:lnSpc>
              <a:buAutoNum type="arabicPeriod"/>
            </a:pPr>
            <a:r>
              <a:rPr lang="en-AU" sz="3600" b="1" dirty="0" smtClean="0">
                <a:ea typeface="Musnad Sabaic" pitchFamily="2" charset="0"/>
              </a:rPr>
              <a:t>When </a:t>
            </a:r>
            <a:r>
              <a:rPr lang="en-AU" sz="3600" b="1" dirty="0">
                <a:ea typeface="Musnad Sabaic" pitchFamily="2" charset="0"/>
              </a:rPr>
              <a:t>the churches that formed the Uniting Church arrived in Australia </a:t>
            </a:r>
            <a:endParaRPr lang="en-AU" sz="3600" b="1" dirty="0" smtClean="0">
              <a:ea typeface="Musnad Sabaic" pitchFamily="2" charset="0"/>
            </a:endParaRPr>
          </a:p>
          <a:p>
            <a:pPr marL="720725" indent="0">
              <a:lnSpc>
                <a:spcPct val="150000"/>
              </a:lnSpc>
              <a:buNone/>
            </a:pPr>
            <a:r>
              <a:rPr lang="en-AU" sz="3600" b="1" dirty="0" smtClean="0">
                <a:ea typeface="Musnad Sabaic" pitchFamily="2" charset="0"/>
              </a:rPr>
              <a:t>as </a:t>
            </a:r>
            <a:r>
              <a:rPr lang="en-AU" sz="3600" b="1" dirty="0">
                <a:ea typeface="Musnad Sabaic" pitchFamily="2" charset="0"/>
              </a:rPr>
              <a:t>part of the process of colonisation they entered a land that had been created and sustained by the Triune God they knew in Jesus Christ.</a:t>
            </a:r>
          </a:p>
          <a:p>
            <a:pPr algn="just">
              <a:lnSpc>
                <a:spcPct val="150000"/>
              </a:lnSpc>
            </a:pPr>
            <a:endParaRPr lang="en-AU" sz="3000" b="1" dirty="0">
              <a:latin typeface="+mj-lt"/>
              <a:ea typeface="Musnad Sabaic" pitchFamily="2" charset="0"/>
            </a:endParaRPr>
          </a:p>
        </p:txBody>
      </p:sp>
    </p:spTree>
    <p:extLst>
      <p:ext uri="{BB962C8B-B14F-4D97-AF65-F5344CB8AC3E}">
        <p14:creationId xmlns:p14="http://schemas.microsoft.com/office/powerpoint/2010/main" val="116990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640960" cy="6192688"/>
          </a:xfrm>
        </p:spPr>
        <p:txBody>
          <a:bodyPr>
            <a:noAutofit/>
          </a:bodyPr>
          <a:lstStyle/>
          <a:p>
            <a:pPr marL="720725" indent="-720725">
              <a:lnSpc>
                <a:spcPct val="150000"/>
              </a:lnSpc>
              <a:buNone/>
            </a:pPr>
            <a:r>
              <a:rPr lang="en-AU" b="1" dirty="0">
                <a:ea typeface="Musnad Sabaic" pitchFamily="2" charset="0"/>
              </a:rPr>
              <a:t>2. </a:t>
            </a:r>
            <a:r>
              <a:rPr lang="en-AU" b="1" dirty="0" smtClean="0">
                <a:ea typeface="Musnad Sabaic" pitchFamily="2" charset="0"/>
              </a:rPr>
              <a:t>	</a:t>
            </a:r>
            <a:r>
              <a:rPr lang="en-AU" sz="3400" b="1" dirty="0" smtClean="0">
                <a:ea typeface="Musnad Sabaic" pitchFamily="2" charset="0"/>
              </a:rPr>
              <a:t>Through </a:t>
            </a:r>
            <a:r>
              <a:rPr lang="en-AU" sz="3400" b="1" dirty="0">
                <a:ea typeface="Musnad Sabaic" pitchFamily="2" charset="0"/>
              </a:rPr>
              <a:t>this land God had </a:t>
            </a:r>
            <a:r>
              <a:rPr lang="en-AU" sz="3400" b="1" dirty="0" smtClean="0">
                <a:ea typeface="Musnad Sabaic" pitchFamily="2" charset="0"/>
              </a:rPr>
              <a:t>nurtured and </a:t>
            </a:r>
            <a:r>
              <a:rPr lang="en-AU" sz="3400" b="1" dirty="0">
                <a:ea typeface="Musnad Sabaic" pitchFamily="2" charset="0"/>
              </a:rPr>
              <a:t>sustained the First Peoples of this country, </a:t>
            </a:r>
            <a:r>
              <a:rPr lang="en-AU" sz="3400" b="1" dirty="0" smtClean="0">
                <a:ea typeface="Musnad Sabaic" pitchFamily="2" charset="0"/>
              </a:rPr>
              <a:t>the </a:t>
            </a:r>
            <a:r>
              <a:rPr lang="en-AU" sz="3400" b="1" dirty="0">
                <a:ea typeface="Musnad Sabaic" pitchFamily="2" charset="0"/>
              </a:rPr>
              <a:t>Aboriginal and Islander peoples, </a:t>
            </a:r>
            <a:r>
              <a:rPr lang="en-AU" sz="3400" b="1" dirty="0" smtClean="0">
                <a:ea typeface="Musnad Sabaic" pitchFamily="2" charset="0"/>
              </a:rPr>
              <a:t>who </a:t>
            </a:r>
            <a:r>
              <a:rPr lang="en-AU" sz="3400" b="1" dirty="0">
                <a:ea typeface="Musnad Sabaic" pitchFamily="2" charset="0"/>
              </a:rPr>
              <a:t>continue to understand themselves to be the traditional owners and custodians (meaning 'sovereign' in the languages of the First Peoples) of these lands and waters since time immemorial.</a:t>
            </a:r>
          </a:p>
          <a:p>
            <a:pPr algn="just">
              <a:lnSpc>
                <a:spcPct val="150000"/>
              </a:lnSpc>
            </a:pPr>
            <a:endParaRPr lang="en-AU" sz="3000" b="1" dirty="0">
              <a:latin typeface="+mj-lt"/>
              <a:ea typeface="Musnad Sabaic" pitchFamily="2" charset="0"/>
            </a:endParaRPr>
          </a:p>
        </p:txBody>
      </p:sp>
    </p:spTree>
    <p:extLst>
      <p:ext uri="{BB962C8B-B14F-4D97-AF65-F5344CB8AC3E}">
        <p14:creationId xmlns:p14="http://schemas.microsoft.com/office/powerpoint/2010/main" val="950270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568952" cy="6552728"/>
          </a:xfrm>
        </p:spPr>
        <p:txBody>
          <a:bodyPr>
            <a:noAutofit/>
          </a:bodyPr>
          <a:lstStyle/>
          <a:p>
            <a:pPr marL="536575" indent="-536575">
              <a:lnSpc>
                <a:spcPct val="160000"/>
              </a:lnSpc>
              <a:buNone/>
            </a:pPr>
            <a:r>
              <a:rPr lang="en-AU" b="1" dirty="0">
                <a:ea typeface="Musnad Sabaic" pitchFamily="2" charset="0"/>
              </a:rPr>
              <a:t>3. </a:t>
            </a:r>
            <a:r>
              <a:rPr lang="en-AU" b="1" dirty="0" smtClean="0">
                <a:ea typeface="Musnad Sabaic" pitchFamily="2" charset="0"/>
              </a:rPr>
              <a:t>	The </a:t>
            </a:r>
            <a:r>
              <a:rPr lang="en-AU" b="1" dirty="0">
                <a:ea typeface="Musnad Sabaic" pitchFamily="2" charset="0"/>
              </a:rPr>
              <a:t>First Peoples had already encountered the Creator </a:t>
            </a:r>
            <a:r>
              <a:rPr lang="en-AU" b="1" dirty="0" smtClean="0">
                <a:ea typeface="Musnad Sabaic" pitchFamily="2" charset="0"/>
              </a:rPr>
              <a:t>God </a:t>
            </a:r>
            <a:r>
              <a:rPr lang="en-AU" b="1" dirty="0">
                <a:ea typeface="Musnad Sabaic" pitchFamily="2" charset="0"/>
              </a:rPr>
              <a:t>before the arrival of the colonisers; the Spirit was already in the land revealing God to the people through law, custom and ceremony. The same love and grace that was finally and fully revealed in Jesus Christ sustained the First Peoples and gave them particular insights into God's ways.</a:t>
            </a:r>
          </a:p>
          <a:p>
            <a:pPr algn="just">
              <a:lnSpc>
                <a:spcPct val="160000"/>
              </a:lnSpc>
            </a:pPr>
            <a:endParaRPr lang="en-AU" sz="3000" b="1" dirty="0">
              <a:latin typeface="+mj-lt"/>
              <a:ea typeface="Musnad Sabaic" pitchFamily="2" charset="0"/>
            </a:endParaRPr>
          </a:p>
        </p:txBody>
      </p:sp>
    </p:spTree>
    <p:extLst>
      <p:ext uri="{BB962C8B-B14F-4D97-AF65-F5344CB8AC3E}">
        <p14:creationId xmlns:p14="http://schemas.microsoft.com/office/powerpoint/2010/main" val="2795532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izes\Documents\Port Augusta\Congress\Angorichina Camp 13\DSCF8208.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79912" y="116632"/>
            <a:ext cx="5040560" cy="1815882"/>
          </a:xfrm>
          <a:prstGeom prst="rect">
            <a:avLst/>
          </a:prstGeom>
          <a:noFill/>
        </p:spPr>
        <p:txBody>
          <a:bodyPr wrap="square" rtlCol="0">
            <a:spAutoFit/>
          </a:bodyPr>
          <a:lstStyle/>
          <a:p>
            <a:pPr algn="r"/>
            <a:r>
              <a:rPr lang="en-AU" sz="4000" dirty="0" smtClean="0">
                <a:effectLst>
                  <a:outerShdw blurRad="50800" dist="38100" dir="5400000" algn="t" rotWithShape="0">
                    <a:prstClr val="black">
                      <a:alpha val="40000"/>
                    </a:prstClr>
                  </a:outerShdw>
                </a:effectLst>
                <a:latin typeface="Aharoni" pitchFamily="2" charset="-79"/>
                <a:cs typeface="Aharoni" pitchFamily="2" charset="-79"/>
              </a:rPr>
              <a:t>Wida Ardapa</a:t>
            </a:r>
          </a:p>
          <a:p>
            <a:pPr algn="r"/>
            <a:r>
              <a:rPr lang="en-AU" sz="3200" dirty="0" smtClean="0">
                <a:effectLst>
                  <a:outerShdw blurRad="50800" dist="38100" dir="5400000" algn="t" rotWithShape="0">
                    <a:prstClr val="black">
                      <a:alpha val="40000"/>
                    </a:prstClr>
                  </a:outerShdw>
                </a:effectLst>
                <a:latin typeface="Aharoni" pitchFamily="2" charset="-79"/>
                <a:cs typeface="Aharoni" pitchFamily="2" charset="-79"/>
              </a:rPr>
              <a:t>(The </a:t>
            </a:r>
            <a:r>
              <a:rPr lang="en-AU" sz="3200" dirty="0" smtClean="0">
                <a:effectLst>
                  <a:outerShdw blurRad="50800" dist="38100" dir="5400000" algn="t" rotWithShape="0">
                    <a:prstClr val="black">
                      <a:alpha val="40000"/>
                    </a:prstClr>
                  </a:outerShdw>
                </a:effectLst>
                <a:latin typeface="Aharoni" pitchFamily="2" charset="-79"/>
                <a:cs typeface="Aharoni" pitchFamily="2" charset="-79"/>
              </a:rPr>
              <a:t>Gum Tree </a:t>
            </a:r>
            <a:r>
              <a:rPr lang="en-AU" sz="3200" dirty="0" smtClean="0">
                <a:effectLst>
                  <a:outerShdw blurRad="50800" dist="38100" dir="5400000" algn="t" rotWithShape="0">
                    <a:prstClr val="black">
                      <a:alpha val="40000"/>
                    </a:prstClr>
                  </a:outerShdw>
                </a:effectLst>
                <a:latin typeface="Aharoni" pitchFamily="2" charset="-79"/>
                <a:cs typeface="Aharoni" pitchFamily="2" charset="-79"/>
              </a:rPr>
              <a:t>Couple)</a:t>
            </a:r>
          </a:p>
          <a:p>
            <a:pPr algn="r"/>
            <a:r>
              <a:rPr lang="en-AU" sz="4000" dirty="0" smtClean="0">
                <a:effectLst>
                  <a:outerShdw blurRad="50800" dist="38100" dir="5400000" algn="t" rotWithShape="0">
                    <a:prstClr val="black">
                      <a:alpha val="40000"/>
                    </a:prstClr>
                  </a:outerShdw>
                </a:effectLst>
                <a:latin typeface="Aharoni" pitchFamily="2" charset="-79"/>
                <a:cs typeface="Aharoni" pitchFamily="2" charset="-79"/>
              </a:rPr>
              <a:t> </a:t>
            </a:r>
            <a:endParaRPr lang="en-AU" sz="4000" dirty="0">
              <a:effectLst>
                <a:outerShdw blurRad="50800" dist="38100" dir="5400000" algn="t" rotWithShape="0">
                  <a:prstClr val="black">
                    <a:alpha val="40000"/>
                  </a:prstClr>
                </a:outerShdw>
              </a:effectLst>
              <a:latin typeface="Aharoni" pitchFamily="2" charset="-79"/>
              <a:cs typeface="Aharoni" pitchFamily="2" charset="-79"/>
            </a:endParaRPr>
          </a:p>
        </p:txBody>
      </p:sp>
    </p:spTree>
    <p:extLst>
      <p:ext uri="{BB962C8B-B14F-4D97-AF65-F5344CB8AC3E}">
        <p14:creationId xmlns:p14="http://schemas.microsoft.com/office/powerpoint/2010/main" val="3946709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The_Gum_Tree_Couple">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267200" y="3557588"/>
            <a:ext cx="609600" cy="609600"/>
          </a:xfrm>
        </p:spPr>
      </p:pic>
      <p:pic>
        <p:nvPicPr>
          <p:cNvPr id="4" name="Picture 2" descr="C:\Users\Sizes\Documents\Port Augusta\Congress\Angorichina Camp 13\DSCF8208.JP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The_Gum_Tree_Coup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6718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3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27384"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audio>
              <p:cMediaNode vol="80000" showWhenStopped="0">
                <p:cTn id="13" fill="remove"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441</Words>
  <Application>Microsoft Office PowerPoint</Application>
  <PresentationFormat>On-screen Show (4:3)</PresentationFormat>
  <Paragraphs>43</Paragraphs>
  <Slides>19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Aharoni</vt:lpstr>
      <vt:lpstr>Arial</vt:lpstr>
      <vt:lpstr>Calibri</vt:lpstr>
      <vt:lpstr>Musnad Sabaic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for Reconciliation </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Sizes</dc:creator>
  <cp:lastModifiedBy>Di</cp:lastModifiedBy>
  <cp:revision>50</cp:revision>
  <dcterms:created xsi:type="dcterms:W3CDTF">2013-06-15T09:52:41Z</dcterms:created>
  <dcterms:modified xsi:type="dcterms:W3CDTF">2014-04-25T00:09:32Z</dcterms:modified>
</cp:coreProperties>
</file>